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0" r:id="rId3"/>
    <p:sldId id="284" r:id="rId4"/>
    <p:sldId id="274" r:id="rId5"/>
    <p:sldId id="275" r:id="rId6"/>
    <p:sldId id="270" r:id="rId7"/>
    <p:sldId id="301" r:id="rId8"/>
    <p:sldId id="320" r:id="rId9"/>
    <p:sldId id="321" r:id="rId10"/>
    <p:sldId id="302" r:id="rId11"/>
    <p:sldId id="324" r:id="rId12"/>
    <p:sldId id="325" r:id="rId13"/>
    <p:sldId id="326" r:id="rId14"/>
    <p:sldId id="303" r:id="rId15"/>
    <p:sldId id="271" r:id="rId16"/>
    <p:sldId id="314" r:id="rId17"/>
    <p:sldId id="304" r:id="rId18"/>
    <p:sldId id="272" r:id="rId19"/>
    <p:sldId id="316" r:id="rId20"/>
    <p:sldId id="315" r:id="rId21"/>
    <p:sldId id="257" r:id="rId2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9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67B"/>
    <a:srgbClr val="FFFFFF"/>
    <a:srgbClr val="D9D9D9"/>
    <a:srgbClr val="F2F2F2"/>
    <a:srgbClr val="072055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1" autoAdjust="0"/>
    <p:restoredTop sz="86283"/>
  </p:normalViewPr>
  <p:slideViewPr>
    <p:cSldViewPr snapToGrid="0" showGuides="1">
      <p:cViewPr varScale="1">
        <p:scale>
          <a:sx n="94" d="100"/>
          <a:sy n="94" d="100"/>
        </p:scale>
        <p:origin x="540" y="84"/>
      </p:cViewPr>
      <p:guideLst>
        <p:guide orient="horz" pos="2150"/>
        <p:guide pos="3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87" d="100"/>
        <a:sy n="87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4016" y="184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spc="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r>
              <a:rPr lang="zh-CN" altLang="en-US" sz="1920" dirty="0"/>
              <a:t>图表标题</a:t>
            </a:r>
          </a:p>
        </c:rich>
      </c:tx>
      <c:layout>
        <c:manualLayout>
          <c:xMode val="edge"/>
          <c:yMode val="edge"/>
          <c:x val="0.3681424446583253"/>
          <c:y val="1.6157461809635721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600" b="0" i="0" u="none" strike="noStrike" kern="1200" spc="0" baseline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48651034838162"/>
          <c:y val="0.20404733891022239"/>
          <c:w val="0.66470125726584461"/>
          <c:h val="0.75602036814363727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2367B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yyyy/m/d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AC-3D4C-8E43-2043C447E9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yyyy/m/d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AC-3D4C-8E43-2043C447E9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450832"/>
        <c:axId val="402164350"/>
      </c:radarChart>
      <c:catAx>
        <c:axId val="843450832"/>
        <c:scaling>
          <c:orientation val="minMax"/>
        </c:scaling>
        <c:delete val="0"/>
        <c:axPos val="b"/>
        <c:numFmt formatCode="yyyy/m/d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  <c:crossAx val="402164350"/>
        <c:crosses val="autoZero"/>
        <c:auto val="1"/>
        <c:lblAlgn val="ctr"/>
        <c:lblOffset val="100"/>
        <c:noMultiLvlLbl val="0"/>
      </c:catAx>
      <c:valAx>
        <c:axId val="40216435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  <c:crossAx val="84345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0.818214629451396"/>
          <c:y val="0.82329612220916604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微软雅黑" charset="0"/>
          <a:ea typeface="微软雅黑" charset="0"/>
          <a:cs typeface="微软雅黑" charset="0"/>
          <a:sym typeface="微软雅黑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920" b="0" i="0" u="none" strike="noStrike" kern="1200" spc="0" baseline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2367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34-1948-B8B7-058B90ABA2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34-1948-B8B7-058B90ABA2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7702532"/>
        <c:axId val="88192791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634-1948-B8B7-058B90ABA2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73287"/>
        <c:axId val="722876351"/>
      </c:lineChart>
      <c:catAx>
        <c:axId val="4577025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  <c:crossAx val="881927910"/>
        <c:crosses val="autoZero"/>
        <c:auto val="1"/>
        <c:lblAlgn val="ctr"/>
        <c:lblOffset val="100"/>
        <c:noMultiLvlLbl val="0"/>
      </c:catAx>
      <c:valAx>
        <c:axId val="88192791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  <c:crossAx val="457702532"/>
        <c:crosses val="autoZero"/>
        <c:crossBetween val="between"/>
      </c:valAx>
      <c:catAx>
        <c:axId val="262732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2876351"/>
        <c:crosses val="autoZero"/>
        <c:auto val="1"/>
        <c:lblAlgn val="ctr"/>
        <c:lblOffset val="100"/>
        <c:noMultiLvlLbl val="0"/>
      </c:catAx>
      <c:valAx>
        <c:axId val="722876351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  <c:crossAx val="26273287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600">
          <a:latin typeface="微软雅黑" charset="0"/>
          <a:ea typeface="微软雅黑" charset="0"/>
          <a:cs typeface="微软雅黑" charset="0"/>
          <a:sym typeface="微软雅黑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920" b="0" i="0" u="none" strike="noStrike" kern="1200" spc="0" baseline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2367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F-8F4F-A549-9245706135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FF-8F4F-A549-9245706135F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FF-8F4F-A549-9245706135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1135562"/>
        <c:axId val="71109624"/>
      </c:barChart>
      <c:catAx>
        <c:axId val="15113556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  <c:crossAx val="71109624"/>
        <c:crosses val="autoZero"/>
        <c:auto val="1"/>
        <c:lblAlgn val="ctr"/>
        <c:lblOffset val="100"/>
        <c:noMultiLvlLbl val="0"/>
      </c:catAx>
      <c:valAx>
        <c:axId val="71109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  <c:crossAx val="15113556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600">
          <a:solidFill>
            <a:schemeClr val="tx1"/>
          </a:solidFill>
          <a:latin typeface="微软雅黑" charset="0"/>
          <a:ea typeface="微软雅黑" charset="0"/>
          <a:cs typeface="微软雅黑" charset="0"/>
          <a:sym typeface="微软雅黑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private/var/folders/0s/161z0c4n0jndqbppwpvdyrsr0000gn/T/com.kingsoft.wpsoffice.mac/picturecompress_20230410220938/output_1.pngoutput_1"/>
          <p:cNvPicPr>
            <a:picLocks noChangeAspect="1"/>
          </p:cNvPicPr>
          <p:nvPr userDrawn="1"/>
        </p:nvPicPr>
        <p:blipFill>
          <a:blip r:embed="rId3"/>
          <a:srcRect r="5230"/>
          <a:stretch>
            <a:fillRect/>
          </a:stretch>
        </p:blipFill>
        <p:spPr>
          <a:xfrm>
            <a:off x="4505325" y="0"/>
            <a:ext cx="77089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2275" y="345440"/>
            <a:ext cx="2529205" cy="726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/private/var/folders/0s/161z0c4n0jndqbppwpvdyrsr0000gn/T/com.kingsoft.wpsoffice.mac/picturecompress_20230412204601/output_1.jpgoutput_1"/>
          <p:cNvPicPr>
            <a:picLocks noChangeAspect="1"/>
          </p:cNvPicPr>
          <p:nvPr userDrawn="1"/>
        </p:nvPicPr>
        <p:blipFill>
          <a:blip r:embed="rId3">
            <a:grayscl/>
          </a:blip>
          <a:srcRect l="39347"/>
          <a:stretch>
            <a:fillRect/>
          </a:stretch>
        </p:blipFill>
        <p:spPr>
          <a:xfrm>
            <a:off x="-16510" y="635"/>
            <a:ext cx="2773045" cy="687006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 flipH="1">
            <a:off x="2715895" y="635"/>
            <a:ext cx="76200" cy="6870065"/>
          </a:xfrm>
          <a:prstGeom prst="rect">
            <a:avLst/>
          </a:prstGeom>
          <a:solidFill>
            <a:srgbClr val="02367B"/>
          </a:solidFill>
          <a:ln w="31750">
            <a:solidFill>
              <a:srgbClr val="0236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ist-of-three-items-with-squares-and-lines_57007"/>
          <p:cNvSpPr/>
          <p:nvPr userDrawn="1"/>
        </p:nvSpPr>
        <p:spPr>
          <a:xfrm>
            <a:off x="1006475" y="2637790"/>
            <a:ext cx="643255" cy="608330"/>
          </a:xfrm>
          <a:custGeom>
            <a:avLst/>
            <a:gdLst>
              <a:gd name="connsiteX0" fmla="*/ 217512 w 607427"/>
              <a:gd name="connsiteY0" fmla="*/ 485278 h 606580"/>
              <a:gd name="connsiteX1" fmla="*/ 577054 w 607427"/>
              <a:gd name="connsiteY1" fmla="*/ 485278 h 606580"/>
              <a:gd name="connsiteX2" fmla="*/ 607427 w 607427"/>
              <a:gd name="connsiteY2" fmla="*/ 515604 h 606580"/>
              <a:gd name="connsiteX3" fmla="*/ 607427 w 607427"/>
              <a:gd name="connsiteY3" fmla="*/ 576255 h 606580"/>
              <a:gd name="connsiteX4" fmla="*/ 577054 w 607427"/>
              <a:gd name="connsiteY4" fmla="*/ 606580 h 606580"/>
              <a:gd name="connsiteX5" fmla="*/ 217512 w 607427"/>
              <a:gd name="connsiteY5" fmla="*/ 606580 h 606580"/>
              <a:gd name="connsiteX6" fmla="*/ 187139 w 607427"/>
              <a:gd name="connsiteY6" fmla="*/ 576255 h 606580"/>
              <a:gd name="connsiteX7" fmla="*/ 187139 w 607427"/>
              <a:gd name="connsiteY7" fmla="*/ 515604 h 606580"/>
              <a:gd name="connsiteX8" fmla="*/ 217512 w 607427"/>
              <a:gd name="connsiteY8" fmla="*/ 485278 h 606580"/>
              <a:gd name="connsiteX9" fmla="*/ 30379 w 607427"/>
              <a:gd name="connsiteY9" fmla="*/ 485278 h 606580"/>
              <a:gd name="connsiteX10" fmla="*/ 91136 w 607427"/>
              <a:gd name="connsiteY10" fmla="*/ 485278 h 606580"/>
              <a:gd name="connsiteX11" fmla="*/ 121514 w 607427"/>
              <a:gd name="connsiteY11" fmla="*/ 515604 h 606580"/>
              <a:gd name="connsiteX12" fmla="*/ 121514 w 607427"/>
              <a:gd name="connsiteY12" fmla="*/ 576255 h 606580"/>
              <a:gd name="connsiteX13" fmla="*/ 91136 w 607427"/>
              <a:gd name="connsiteY13" fmla="*/ 606580 h 606580"/>
              <a:gd name="connsiteX14" fmla="*/ 30379 w 607427"/>
              <a:gd name="connsiteY14" fmla="*/ 606580 h 606580"/>
              <a:gd name="connsiteX15" fmla="*/ 0 w 607427"/>
              <a:gd name="connsiteY15" fmla="*/ 576255 h 606580"/>
              <a:gd name="connsiteX16" fmla="*/ 0 w 607427"/>
              <a:gd name="connsiteY16" fmla="*/ 515604 h 606580"/>
              <a:gd name="connsiteX17" fmla="*/ 30379 w 607427"/>
              <a:gd name="connsiteY17" fmla="*/ 485278 h 606580"/>
              <a:gd name="connsiteX18" fmla="*/ 217512 w 607427"/>
              <a:gd name="connsiteY18" fmla="*/ 242604 h 606580"/>
              <a:gd name="connsiteX19" fmla="*/ 577054 w 607427"/>
              <a:gd name="connsiteY19" fmla="*/ 242604 h 606580"/>
              <a:gd name="connsiteX20" fmla="*/ 607427 w 607427"/>
              <a:gd name="connsiteY20" fmla="*/ 272929 h 606580"/>
              <a:gd name="connsiteX21" fmla="*/ 607427 w 607427"/>
              <a:gd name="connsiteY21" fmla="*/ 333580 h 606580"/>
              <a:gd name="connsiteX22" fmla="*/ 577054 w 607427"/>
              <a:gd name="connsiteY22" fmla="*/ 363906 h 606580"/>
              <a:gd name="connsiteX23" fmla="*/ 217512 w 607427"/>
              <a:gd name="connsiteY23" fmla="*/ 363906 h 606580"/>
              <a:gd name="connsiteX24" fmla="*/ 187139 w 607427"/>
              <a:gd name="connsiteY24" fmla="*/ 333580 h 606580"/>
              <a:gd name="connsiteX25" fmla="*/ 187139 w 607427"/>
              <a:gd name="connsiteY25" fmla="*/ 272929 h 606580"/>
              <a:gd name="connsiteX26" fmla="*/ 217512 w 607427"/>
              <a:gd name="connsiteY26" fmla="*/ 242604 h 606580"/>
              <a:gd name="connsiteX27" fmla="*/ 30379 w 607427"/>
              <a:gd name="connsiteY27" fmla="*/ 242604 h 606580"/>
              <a:gd name="connsiteX28" fmla="*/ 91136 w 607427"/>
              <a:gd name="connsiteY28" fmla="*/ 242604 h 606580"/>
              <a:gd name="connsiteX29" fmla="*/ 121514 w 607427"/>
              <a:gd name="connsiteY29" fmla="*/ 272929 h 606580"/>
              <a:gd name="connsiteX30" fmla="*/ 121514 w 607427"/>
              <a:gd name="connsiteY30" fmla="*/ 333580 h 606580"/>
              <a:gd name="connsiteX31" fmla="*/ 91136 w 607427"/>
              <a:gd name="connsiteY31" fmla="*/ 363906 h 606580"/>
              <a:gd name="connsiteX32" fmla="*/ 30379 w 607427"/>
              <a:gd name="connsiteY32" fmla="*/ 363906 h 606580"/>
              <a:gd name="connsiteX33" fmla="*/ 0 w 607427"/>
              <a:gd name="connsiteY33" fmla="*/ 333580 h 606580"/>
              <a:gd name="connsiteX34" fmla="*/ 0 w 607427"/>
              <a:gd name="connsiteY34" fmla="*/ 272929 h 606580"/>
              <a:gd name="connsiteX35" fmla="*/ 30379 w 607427"/>
              <a:gd name="connsiteY35" fmla="*/ 242604 h 606580"/>
              <a:gd name="connsiteX36" fmla="*/ 217512 w 607427"/>
              <a:gd name="connsiteY36" fmla="*/ 0 h 606580"/>
              <a:gd name="connsiteX37" fmla="*/ 577054 w 607427"/>
              <a:gd name="connsiteY37" fmla="*/ 0 h 606580"/>
              <a:gd name="connsiteX38" fmla="*/ 607427 w 607427"/>
              <a:gd name="connsiteY38" fmla="*/ 30325 h 606580"/>
              <a:gd name="connsiteX39" fmla="*/ 607427 w 607427"/>
              <a:gd name="connsiteY39" fmla="*/ 90976 h 606580"/>
              <a:gd name="connsiteX40" fmla="*/ 577054 w 607427"/>
              <a:gd name="connsiteY40" fmla="*/ 121302 h 606580"/>
              <a:gd name="connsiteX41" fmla="*/ 217512 w 607427"/>
              <a:gd name="connsiteY41" fmla="*/ 121302 h 606580"/>
              <a:gd name="connsiteX42" fmla="*/ 187139 w 607427"/>
              <a:gd name="connsiteY42" fmla="*/ 90976 h 606580"/>
              <a:gd name="connsiteX43" fmla="*/ 187139 w 607427"/>
              <a:gd name="connsiteY43" fmla="*/ 30325 h 606580"/>
              <a:gd name="connsiteX44" fmla="*/ 217512 w 607427"/>
              <a:gd name="connsiteY44" fmla="*/ 0 h 606580"/>
              <a:gd name="connsiteX45" fmla="*/ 30379 w 607427"/>
              <a:gd name="connsiteY45" fmla="*/ 0 h 606580"/>
              <a:gd name="connsiteX46" fmla="*/ 91136 w 607427"/>
              <a:gd name="connsiteY46" fmla="*/ 0 h 606580"/>
              <a:gd name="connsiteX47" fmla="*/ 121514 w 607427"/>
              <a:gd name="connsiteY47" fmla="*/ 30325 h 606580"/>
              <a:gd name="connsiteX48" fmla="*/ 121514 w 607427"/>
              <a:gd name="connsiteY48" fmla="*/ 90976 h 606580"/>
              <a:gd name="connsiteX49" fmla="*/ 91136 w 607427"/>
              <a:gd name="connsiteY49" fmla="*/ 121302 h 606580"/>
              <a:gd name="connsiteX50" fmla="*/ 30379 w 607427"/>
              <a:gd name="connsiteY50" fmla="*/ 121302 h 606580"/>
              <a:gd name="connsiteX51" fmla="*/ 0 w 607427"/>
              <a:gd name="connsiteY51" fmla="*/ 90976 h 606580"/>
              <a:gd name="connsiteX52" fmla="*/ 0 w 607427"/>
              <a:gd name="connsiteY52" fmla="*/ 30325 h 606580"/>
              <a:gd name="connsiteX53" fmla="*/ 30379 w 607427"/>
              <a:gd name="connsiteY53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7427" h="606580">
                <a:moveTo>
                  <a:pt x="217512" y="485278"/>
                </a:moveTo>
                <a:lnTo>
                  <a:pt x="577054" y="485278"/>
                </a:lnTo>
                <a:cubicBezTo>
                  <a:pt x="593759" y="485278"/>
                  <a:pt x="607427" y="498925"/>
                  <a:pt x="607427" y="515604"/>
                </a:cubicBezTo>
                <a:lnTo>
                  <a:pt x="607427" y="576255"/>
                </a:lnTo>
                <a:cubicBezTo>
                  <a:pt x="607427" y="592934"/>
                  <a:pt x="593759" y="606580"/>
                  <a:pt x="577054" y="606580"/>
                </a:cubicBezTo>
                <a:lnTo>
                  <a:pt x="217512" y="606580"/>
                </a:lnTo>
                <a:cubicBezTo>
                  <a:pt x="200807" y="606580"/>
                  <a:pt x="187139" y="592934"/>
                  <a:pt x="187139" y="576255"/>
                </a:cubicBezTo>
                <a:lnTo>
                  <a:pt x="187139" y="515604"/>
                </a:lnTo>
                <a:cubicBezTo>
                  <a:pt x="187139" y="498925"/>
                  <a:pt x="200807" y="485278"/>
                  <a:pt x="217512" y="485278"/>
                </a:cubicBezTo>
                <a:close/>
                <a:moveTo>
                  <a:pt x="30379" y="485278"/>
                </a:moveTo>
                <a:lnTo>
                  <a:pt x="91136" y="485278"/>
                </a:lnTo>
                <a:cubicBezTo>
                  <a:pt x="107844" y="485278"/>
                  <a:pt x="121514" y="498925"/>
                  <a:pt x="121514" y="515604"/>
                </a:cubicBezTo>
                <a:lnTo>
                  <a:pt x="121514" y="576255"/>
                </a:lnTo>
                <a:cubicBezTo>
                  <a:pt x="121514" y="592934"/>
                  <a:pt x="107844" y="606580"/>
                  <a:pt x="91136" y="606580"/>
                </a:cubicBezTo>
                <a:lnTo>
                  <a:pt x="30379" y="606580"/>
                </a:lnTo>
                <a:cubicBezTo>
                  <a:pt x="13670" y="606580"/>
                  <a:pt x="0" y="592934"/>
                  <a:pt x="0" y="576255"/>
                </a:cubicBezTo>
                <a:lnTo>
                  <a:pt x="0" y="515604"/>
                </a:lnTo>
                <a:cubicBezTo>
                  <a:pt x="0" y="498925"/>
                  <a:pt x="13670" y="485278"/>
                  <a:pt x="30379" y="485278"/>
                </a:cubicBezTo>
                <a:close/>
                <a:moveTo>
                  <a:pt x="217512" y="242604"/>
                </a:moveTo>
                <a:lnTo>
                  <a:pt x="577054" y="242604"/>
                </a:lnTo>
                <a:cubicBezTo>
                  <a:pt x="593759" y="242604"/>
                  <a:pt x="607427" y="256250"/>
                  <a:pt x="607427" y="272929"/>
                </a:cubicBezTo>
                <a:lnTo>
                  <a:pt x="607427" y="333580"/>
                </a:lnTo>
                <a:cubicBezTo>
                  <a:pt x="607427" y="350259"/>
                  <a:pt x="593759" y="363906"/>
                  <a:pt x="577054" y="363906"/>
                </a:cubicBezTo>
                <a:lnTo>
                  <a:pt x="217512" y="363906"/>
                </a:lnTo>
                <a:cubicBezTo>
                  <a:pt x="200807" y="363906"/>
                  <a:pt x="187139" y="350259"/>
                  <a:pt x="187139" y="333580"/>
                </a:cubicBezTo>
                <a:lnTo>
                  <a:pt x="187139" y="272929"/>
                </a:lnTo>
                <a:cubicBezTo>
                  <a:pt x="187139" y="256250"/>
                  <a:pt x="200807" y="242604"/>
                  <a:pt x="217512" y="242604"/>
                </a:cubicBezTo>
                <a:close/>
                <a:moveTo>
                  <a:pt x="30379" y="242604"/>
                </a:moveTo>
                <a:lnTo>
                  <a:pt x="91136" y="242604"/>
                </a:lnTo>
                <a:cubicBezTo>
                  <a:pt x="107844" y="242604"/>
                  <a:pt x="121514" y="256250"/>
                  <a:pt x="121514" y="272929"/>
                </a:cubicBezTo>
                <a:lnTo>
                  <a:pt x="121514" y="333580"/>
                </a:lnTo>
                <a:cubicBezTo>
                  <a:pt x="121514" y="350259"/>
                  <a:pt x="107844" y="363906"/>
                  <a:pt x="91136" y="363906"/>
                </a:cubicBezTo>
                <a:lnTo>
                  <a:pt x="30379" y="363906"/>
                </a:lnTo>
                <a:cubicBezTo>
                  <a:pt x="13670" y="363906"/>
                  <a:pt x="0" y="350259"/>
                  <a:pt x="0" y="333580"/>
                </a:cubicBezTo>
                <a:lnTo>
                  <a:pt x="0" y="272929"/>
                </a:lnTo>
                <a:cubicBezTo>
                  <a:pt x="0" y="256250"/>
                  <a:pt x="13670" y="242604"/>
                  <a:pt x="30379" y="242604"/>
                </a:cubicBezTo>
                <a:close/>
                <a:moveTo>
                  <a:pt x="217512" y="0"/>
                </a:moveTo>
                <a:lnTo>
                  <a:pt x="577054" y="0"/>
                </a:lnTo>
                <a:cubicBezTo>
                  <a:pt x="593759" y="0"/>
                  <a:pt x="607427" y="13646"/>
                  <a:pt x="607427" y="30325"/>
                </a:cubicBezTo>
                <a:lnTo>
                  <a:pt x="607427" y="90976"/>
                </a:lnTo>
                <a:cubicBezTo>
                  <a:pt x="607427" y="107655"/>
                  <a:pt x="593759" y="121302"/>
                  <a:pt x="577054" y="121302"/>
                </a:cubicBezTo>
                <a:lnTo>
                  <a:pt x="217512" y="121302"/>
                </a:lnTo>
                <a:cubicBezTo>
                  <a:pt x="200807" y="121302"/>
                  <a:pt x="187139" y="107655"/>
                  <a:pt x="187139" y="90976"/>
                </a:cubicBezTo>
                <a:lnTo>
                  <a:pt x="187139" y="30325"/>
                </a:lnTo>
                <a:cubicBezTo>
                  <a:pt x="187139" y="13646"/>
                  <a:pt x="200807" y="0"/>
                  <a:pt x="217512" y="0"/>
                </a:cubicBezTo>
                <a:close/>
                <a:moveTo>
                  <a:pt x="30379" y="0"/>
                </a:moveTo>
                <a:lnTo>
                  <a:pt x="91136" y="0"/>
                </a:lnTo>
                <a:cubicBezTo>
                  <a:pt x="107844" y="0"/>
                  <a:pt x="121514" y="13646"/>
                  <a:pt x="121514" y="30325"/>
                </a:cubicBezTo>
                <a:lnTo>
                  <a:pt x="121514" y="90976"/>
                </a:lnTo>
                <a:cubicBezTo>
                  <a:pt x="121514" y="107655"/>
                  <a:pt x="107844" y="121302"/>
                  <a:pt x="91136" y="121302"/>
                </a:cubicBezTo>
                <a:lnTo>
                  <a:pt x="30379" y="121302"/>
                </a:lnTo>
                <a:cubicBezTo>
                  <a:pt x="13670" y="121302"/>
                  <a:pt x="0" y="107655"/>
                  <a:pt x="0" y="90976"/>
                </a:cubicBezTo>
                <a:lnTo>
                  <a:pt x="0" y="30325"/>
                </a:lnTo>
                <a:cubicBezTo>
                  <a:pt x="0" y="13646"/>
                  <a:pt x="13670" y="0"/>
                  <a:pt x="303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21310" y="3380740"/>
            <a:ext cx="2013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0" name="文本框 19"/>
          <p:cNvSpPr txBox="1"/>
          <p:nvPr userDrawn="1"/>
        </p:nvSpPr>
        <p:spPr>
          <a:xfrm rot="16200000">
            <a:off x="1374140" y="1013460"/>
            <a:ext cx="2467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private/var/folders/0s/161z0c4n0jndqbppwpvdyrsr0000gn/T/com.kingsoft.wpsoffice.mac/kaimatting/20230411102943/output_aiMatting_20230411103008.pngoutput_aiMatting_20230411103008"/>
          <p:cNvPicPr>
            <a:picLocks noChangeAspect="1"/>
          </p:cNvPicPr>
          <p:nvPr userDrawn="1"/>
        </p:nvPicPr>
        <p:blipFill>
          <a:blip r:embed="rId3"/>
          <a:srcRect b="46899"/>
          <a:stretch>
            <a:fillRect/>
          </a:stretch>
        </p:blipFill>
        <p:spPr>
          <a:xfrm>
            <a:off x="910590" y="2151380"/>
            <a:ext cx="2459355" cy="195834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2994660"/>
            <a:ext cx="910590" cy="1115060"/>
          </a:xfrm>
          <a:prstGeom prst="rect">
            <a:avLst/>
          </a:prstGeom>
          <a:solidFill>
            <a:srgbClr val="0236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charset="0"/>
              <a:ea typeface="黑体" charset="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3369945" y="2993390"/>
            <a:ext cx="8512175" cy="1115695"/>
          </a:xfrm>
          <a:prstGeom prst="rect">
            <a:avLst/>
          </a:prstGeom>
          <a:solidFill>
            <a:srgbClr val="0236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charset="0"/>
              <a:ea typeface="黑体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1982450" y="2993390"/>
            <a:ext cx="209550" cy="1115695"/>
          </a:xfrm>
          <a:prstGeom prst="rect">
            <a:avLst/>
          </a:prstGeom>
          <a:solidFill>
            <a:srgbClr val="0236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charset="0"/>
              <a:ea typeface="黑体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 flipH="1">
            <a:off x="0" y="479743"/>
            <a:ext cx="862330" cy="583565"/>
          </a:xfrm>
          <a:prstGeom prst="rect">
            <a:avLst/>
          </a:prstGeom>
          <a:solidFill>
            <a:srgbClr val="023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7570" y="467360"/>
            <a:ext cx="2117725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 flipH="1">
            <a:off x="0" y="6635115"/>
            <a:ext cx="12192635" cy="222885"/>
          </a:xfrm>
          <a:prstGeom prst="rect">
            <a:avLst/>
          </a:prstGeom>
          <a:solidFill>
            <a:srgbClr val="023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 flipH="1">
            <a:off x="0" y="479743"/>
            <a:ext cx="862330" cy="583565"/>
          </a:xfrm>
          <a:prstGeom prst="rect">
            <a:avLst/>
          </a:prstGeom>
          <a:solidFill>
            <a:srgbClr val="023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7570" y="467360"/>
            <a:ext cx="2117725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private/var/folders/0s/161z0c4n0jndqbppwpvdyrsr0000gn/T/com.kingsoft.wpsoffice.mac/picturecompress_20230410220938/output_1.pngoutput_1"/>
          <p:cNvPicPr>
            <a:picLocks noChangeAspect="1"/>
          </p:cNvPicPr>
          <p:nvPr userDrawn="1"/>
        </p:nvPicPr>
        <p:blipFill>
          <a:blip r:embed="rId3"/>
          <a:srcRect r="5230"/>
          <a:stretch>
            <a:fillRect/>
          </a:stretch>
        </p:blipFill>
        <p:spPr>
          <a:xfrm flipH="1">
            <a:off x="0" y="0"/>
            <a:ext cx="77089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287270"/>
            <a:ext cx="12214225" cy="2009775"/>
          </a:xfrm>
          <a:prstGeom prst="rect">
            <a:avLst/>
          </a:prstGeom>
          <a:solidFill>
            <a:srgbClr val="002060">
              <a:alpha val="8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厦门大学毕业答辩PPT模板</a:t>
            </a: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Thesis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 Oral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 Defense PPT Template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 of 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Xiamen University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5" y="4511675"/>
            <a:ext cx="12213590" cy="39878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答辩人：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XXX   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指导老师：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XXX    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答辩时间：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xxxx年xx月xx日        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6185" y="3137535"/>
            <a:ext cx="5998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 3. 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研究发现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61695" y="492760"/>
            <a:ext cx="321945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3.1 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研究发现</a:t>
            </a:r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645173899"/>
              </p:ext>
            </p:extLst>
          </p:nvPr>
        </p:nvGraphicFramePr>
        <p:xfrm>
          <a:off x="740728" y="1525905"/>
          <a:ext cx="5278120" cy="4640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虚尾箭头 6"/>
          <p:cNvSpPr/>
          <p:nvPr/>
        </p:nvSpPr>
        <p:spPr>
          <a:xfrm>
            <a:off x="6308725" y="3631565"/>
            <a:ext cx="794385" cy="908050"/>
          </a:xfrm>
          <a:prstGeom prst="stripedRightArrow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682865" y="2360930"/>
            <a:ext cx="3549015" cy="734060"/>
            <a:chOff x="12571" y="3949"/>
            <a:chExt cx="5589" cy="1156"/>
          </a:xfrm>
        </p:grpSpPr>
        <p:sp>
          <p:nvSpPr>
            <p:cNvPr id="5" name="矩形 4"/>
            <p:cNvSpPr/>
            <p:nvPr/>
          </p:nvSpPr>
          <p:spPr>
            <a:xfrm>
              <a:off x="12780" y="4149"/>
              <a:ext cx="5380" cy="957"/>
            </a:xfrm>
            <a:prstGeom prst="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2571" y="3949"/>
              <a:ext cx="724" cy="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0236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682865" y="3631565"/>
            <a:ext cx="3549015" cy="734060"/>
            <a:chOff x="12571" y="3949"/>
            <a:chExt cx="5589" cy="1156"/>
          </a:xfrm>
        </p:grpSpPr>
        <p:sp>
          <p:nvSpPr>
            <p:cNvPr id="15" name="矩形 14"/>
            <p:cNvSpPr/>
            <p:nvPr/>
          </p:nvSpPr>
          <p:spPr>
            <a:xfrm>
              <a:off x="12780" y="4149"/>
              <a:ext cx="5380" cy="957"/>
            </a:xfrm>
            <a:prstGeom prst="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571" y="3949"/>
              <a:ext cx="724" cy="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0236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82865" y="4902200"/>
            <a:ext cx="3549015" cy="734060"/>
            <a:chOff x="12571" y="3949"/>
            <a:chExt cx="5589" cy="1156"/>
          </a:xfrm>
        </p:grpSpPr>
        <p:sp>
          <p:nvSpPr>
            <p:cNvPr id="18" name="矩形 17"/>
            <p:cNvSpPr/>
            <p:nvPr/>
          </p:nvSpPr>
          <p:spPr>
            <a:xfrm>
              <a:off x="12780" y="4149"/>
              <a:ext cx="5380" cy="957"/>
            </a:xfrm>
            <a:prstGeom prst="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2571" y="3949"/>
              <a:ext cx="724" cy="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02367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61695" y="492760"/>
            <a:ext cx="321945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3.2 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研究发现</a:t>
            </a:r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6581775" y="1874520"/>
          <a:ext cx="4852670" cy="3947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6038215" y="1995805"/>
            <a:ext cx="0" cy="3826510"/>
          </a:xfrm>
          <a:prstGeom prst="line">
            <a:avLst/>
          </a:prstGeom>
          <a:ln>
            <a:solidFill>
              <a:srgbClr val="0236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40130" y="2125345"/>
            <a:ext cx="4199255" cy="607060"/>
            <a:chOff x="1638" y="3347"/>
            <a:chExt cx="6613" cy="956"/>
          </a:xfrm>
        </p:grpSpPr>
        <p:pic>
          <p:nvPicPr>
            <p:cNvPr id="12" name="图片 11" descr="3b32303238383030393be5b8a6e695b0e68daee68a98e7babfe59bb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8" y="3347"/>
              <a:ext cx="931" cy="957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871" y="3347"/>
              <a:ext cx="5380" cy="957"/>
            </a:xfrm>
            <a:prstGeom prst="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40130" y="3567430"/>
            <a:ext cx="4199255" cy="607060"/>
            <a:chOff x="1638" y="5661"/>
            <a:chExt cx="6613" cy="956"/>
          </a:xfrm>
        </p:grpSpPr>
        <p:pic>
          <p:nvPicPr>
            <p:cNvPr id="13" name="图片 12" descr="3b32303238373938393be4b88be9998de8b68be58abfe68a98e7babfe59bb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8" y="5661"/>
              <a:ext cx="931" cy="957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871" y="5661"/>
              <a:ext cx="5380" cy="957"/>
            </a:xfrm>
            <a:prstGeom prst="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130" y="5009515"/>
            <a:ext cx="4199255" cy="607060"/>
            <a:chOff x="1638" y="7888"/>
            <a:chExt cx="6613" cy="956"/>
          </a:xfrm>
        </p:grpSpPr>
        <p:pic>
          <p:nvPicPr>
            <p:cNvPr id="17" name="图片 16" descr="3b32303238383032383be7bd91e9a1b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38" y="7888"/>
              <a:ext cx="931" cy="957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2871" y="7888"/>
              <a:ext cx="5380" cy="957"/>
            </a:xfrm>
            <a:prstGeom prst="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61695" y="492760"/>
            <a:ext cx="321945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3.3 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研究发现</a:t>
            </a:r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669290" y="1814195"/>
          <a:ext cx="5514975" cy="421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6826885" y="2298065"/>
            <a:ext cx="4640580" cy="647700"/>
            <a:chOff x="10851" y="3594"/>
            <a:chExt cx="7308" cy="1020"/>
          </a:xfrm>
        </p:grpSpPr>
        <p:sp>
          <p:nvSpPr>
            <p:cNvPr id="18" name="矩形 17"/>
            <p:cNvSpPr/>
            <p:nvPr/>
          </p:nvSpPr>
          <p:spPr>
            <a:xfrm>
              <a:off x="12165" y="3654"/>
              <a:ext cx="5994" cy="957"/>
            </a:xfrm>
            <a:prstGeom prst="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l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XXXXXXXXXXXXXXXX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099" y="4132"/>
              <a:ext cx="48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677" y="4132"/>
              <a:ext cx="488" cy="0"/>
            </a:xfrm>
            <a:prstGeom prst="line">
              <a:avLst/>
            </a:prstGeom>
            <a:ln w="25400">
              <a:solidFill>
                <a:srgbClr val="0236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10851" y="3594"/>
              <a:ext cx="1021" cy="10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rgbClr val="02367B"/>
                  </a:solidFill>
                  <a:latin typeface="微软雅黑" charset="0"/>
                  <a:ea typeface="微软雅黑" charset="0"/>
                </a:rPr>
                <a:t>1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26885" y="3545205"/>
            <a:ext cx="4640580" cy="647700"/>
            <a:chOff x="10851" y="3594"/>
            <a:chExt cx="7308" cy="1020"/>
          </a:xfrm>
        </p:grpSpPr>
        <p:sp>
          <p:nvSpPr>
            <p:cNvPr id="19" name="矩形 18"/>
            <p:cNvSpPr/>
            <p:nvPr/>
          </p:nvSpPr>
          <p:spPr>
            <a:xfrm>
              <a:off x="12165" y="3654"/>
              <a:ext cx="5994" cy="957"/>
            </a:xfrm>
            <a:prstGeom prst="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l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XXXXXXXXXXXXXXXX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2099" y="4132"/>
              <a:ext cx="48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677" y="4132"/>
              <a:ext cx="488" cy="0"/>
            </a:xfrm>
            <a:prstGeom prst="line">
              <a:avLst/>
            </a:prstGeom>
            <a:ln w="25400">
              <a:solidFill>
                <a:srgbClr val="0236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0851" y="3594"/>
              <a:ext cx="1021" cy="10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rgbClr val="02367B"/>
                  </a:solidFill>
                  <a:latin typeface="微软雅黑" charset="0"/>
                  <a:ea typeface="微软雅黑" charset="0"/>
                </a:rPr>
                <a:t>2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26885" y="4792345"/>
            <a:ext cx="4640580" cy="647700"/>
            <a:chOff x="10851" y="3594"/>
            <a:chExt cx="7308" cy="1020"/>
          </a:xfrm>
        </p:grpSpPr>
        <p:sp>
          <p:nvSpPr>
            <p:cNvPr id="24" name="矩形 23"/>
            <p:cNvSpPr/>
            <p:nvPr/>
          </p:nvSpPr>
          <p:spPr>
            <a:xfrm>
              <a:off x="12165" y="3654"/>
              <a:ext cx="5994" cy="957"/>
            </a:xfrm>
            <a:prstGeom prst="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l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XXXXXXXXXXXXXXXX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2099" y="4132"/>
              <a:ext cx="48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1677" y="4132"/>
              <a:ext cx="488" cy="0"/>
            </a:xfrm>
            <a:prstGeom prst="line">
              <a:avLst/>
            </a:prstGeom>
            <a:ln w="25400">
              <a:solidFill>
                <a:srgbClr val="0236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0851" y="3594"/>
              <a:ext cx="1021" cy="10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rgbClr val="02367B"/>
                  </a:solidFill>
                  <a:latin typeface="微软雅黑" charset="0"/>
                  <a:ea typeface="微软雅黑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6185" y="3137535"/>
            <a:ext cx="5998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 4. 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8370" y="492760"/>
            <a:ext cx="271145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研究结论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726565" y="1791970"/>
            <a:ext cx="8449945" cy="927100"/>
            <a:chOff x="2748" y="3107"/>
            <a:chExt cx="13307" cy="1460"/>
          </a:xfrm>
        </p:grpSpPr>
        <p:sp>
          <p:nvSpPr>
            <p:cNvPr id="15" name="圆角矩形 14"/>
            <p:cNvSpPr/>
            <p:nvPr/>
          </p:nvSpPr>
          <p:spPr>
            <a:xfrm>
              <a:off x="4435" y="3107"/>
              <a:ext cx="11621" cy="1461"/>
            </a:xfrm>
            <a:prstGeom prst="roundRect">
              <a:avLst/>
            </a:prstGeom>
            <a:solidFill>
              <a:srgbClr val="023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 algn="l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</a:rPr>
                <a:t>结论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</a:rPr>
                <a:t>1: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</a:rPr>
                <a:t>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</a:rPr>
                <a:t>xxxxxxxxxxxxxxxxxxxxxxxxxxxxxxxxxxxxx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endParaRPr>
            </a:p>
          </p:txBody>
        </p:sp>
        <p:pic>
          <p:nvPicPr>
            <p:cNvPr id="10" name="图片 9" descr="3b32313630313038393be6ada3e7a1ae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48" y="3204"/>
              <a:ext cx="1266" cy="1266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1726565" y="4654550"/>
            <a:ext cx="8449945" cy="927100"/>
            <a:chOff x="2748" y="7499"/>
            <a:chExt cx="13307" cy="1460"/>
          </a:xfrm>
        </p:grpSpPr>
        <p:sp>
          <p:nvSpPr>
            <p:cNvPr id="17" name="圆角矩形 16"/>
            <p:cNvSpPr/>
            <p:nvPr/>
          </p:nvSpPr>
          <p:spPr>
            <a:xfrm>
              <a:off x="4435" y="7499"/>
              <a:ext cx="11621" cy="1461"/>
            </a:xfrm>
            <a:prstGeom prst="roundRect">
              <a:avLst/>
            </a:prstGeom>
            <a:solidFill>
              <a:srgbClr val="023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 algn="l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  <a:sym typeface="+mn-ea"/>
                </a:rPr>
                <a:t>结论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  <a:sym typeface="+mn-ea"/>
                </a:rPr>
                <a:t>3: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  <a:sym typeface="+mn-ea"/>
                </a:rPr>
                <a:t>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  <a:sym typeface="+mn-ea"/>
                </a:rPr>
                <a:t>xxxxxxxxxxxxxxxxxxxxxxxxxxxxxxxxxxxxx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endParaRPr>
            </a:p>
          </p:txBody>
        </p:sp>
        <p:pic>
          <p:nvPicPr>
            <p:cNvPr id="12" name="图片 11" descr="3b32313630313039323be8ada6e5918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8" y="7596"/>
              <a:ext cx="1266" cy="1266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726565" y="3223260"/>
            <a:ext cx="8449945" cy="927100"/>
            <a:chOff x="2748" y="5220"/>
            <a:chExt cx="13307" cy="1460"/>
          </a:xfrm>
        </p:grpSpPr>
        <p:sp>
          <p:nvSpPr>
            <p:cNvPr id="16" name="圆角矩形 15"/>
            <p:cNvSpPr/>
            <p:nvPr/>
          </p:nvSpPr>
          <p:spPr>
            <a:xfrm>
              <a:off x="4435" y="5220"/>
              <a:ext cx="11621" cy="1461"/>
            </a:xfrm>
            <a:prstGeom prst="roundRect">
              <a:avLst/>
            </a:prstGeom>
            <a:solidFill>
              <a:srgbClr val="023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 algn="l"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  <a:sym typeface="+mn-ea"/>
                </a:rPr>
                <a:t>结论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  <a:sym typeface="+mn-ea"/>
                </a:rPr>
                <a:t>2: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  <a:sym typeface="+mn-ea"/>
                </a:rPr>
                <a:t>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  <a:sym typeface="+mn-ea"/>
                </a:rPr>
                <a:t>xxxxxxxxxxxxxxxxxxxxxxxxxxxxxxxxxxxxx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endParaRPr>
            </a:p>
          </p:txBody>
        </p:sp>
        <p:pic>
          <p:nvPicPr>
            <p:cNvPr id="14" name="图片 13" descr="3b32313630313039343be6a087e7adbe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48" y="5317"/>
              <a:ext cx="1266" cy="1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6150" y="492760"/>
            <a:ext cx="269367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对策建议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286510" y="2008505"/>
            <a:ext cx="2684780" cy="3378200"/>
            <a:chOff x="2587" y="3296"/>
            <a:chExt cx="4228" cy="5320"/>
          </a:xfrm>
        </p:grpSpPr>
        <p:sp>
          <p:nvSpPr>
            <p:cNvPr id="15" name="圆角矩形 14"/>
            <p:cNvSpPr/>
            <p:nvPr/>
          </p:nvSpPr>
          <p:spPr>
            <a:xfrm>
              <a:off x="2979" y="3296"/>
              <a:ext cx="3836" cy="53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l"/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587" y="5497"/>
              <a:ext cx="943" cy="919"/>
            </a:xfrm>
            <a:prstGeom prst="round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</a:rPr>
                <a:t>1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87" y="4430"/>
              <a:ext cx="2594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xxxxxxxxxxxxxxxxxxxxxxxxxxxxxxxxxxxxxxxxxxxx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91380" y="2008505"/>
            <a:ext cx="2684780" cy="3378200"/>
            <a:chOff x="2587" y="3296"/>
            <a:chExt cx="4228" cy="5320"/>
          </a:xfrm>
        </p:grpSpPr>
        <p:sp>
          <p:nvSpPr>
            <p:cNvPr id="29" name="圆角矩形 28"/>
            <p:cNvSpPr/>
            <p:nvPr/>
          </p:nvSpPr>
          <p:spPr>
            <a:xfrm>
              <a:off x="2979" y="3296"/>
              <a:ext cx="3836" cy="53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l"/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587" y="5497"/>
              <a:ext cx="943" cy="919"/>
            </a:xfrm>
            <a:prstGeom prst="round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</a:rPr>
                <a:t>2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687" y="4430"/>
              <a:ext cx="2594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xxxxxxxxxxxxxxxxxxxxxxxxxxxxxxxxxxxxxxxxxxxx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96250" y="2008505"/>
            <a:ext cx="2684780" cy="3378200"/>
            <a:chOff x="2587" y="3296"/>
            <a:chExt cx="4228" cy="5320"/>
          </a:xfrm>
        </p:grpSpPr>
        <p:sp>
          <p:nvSpPr>
            <p:cNvPr id="33" name="圆角矩形 32"/>
            <p:cNvSpPr/>
            <p:nvPr/>
          </p:nvSpPr>
          <p:spPr>
            <a:xfrm>
              <a:off x="2979" y="3296"/>
              <a:ext cx="3836" cy="53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l"/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587" y="5497"/>
              <a:ext cx="943" cy="919"/>
            </a:xfrm>
            <a:prstGeom prst="round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</a:rPr>
                <a:t>3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687" y="4430"/>
              <a:ext cx="2594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xxxxxxxxxxxxxxxxxxxxxxxxxxxxxxxxxxxxxxxxxxxx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6185" y="3137535"/>
            <a:ext cx="5998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 5. </a:t>
            </a:r>
            <a:r>
              <a:rPr lang="zh-CN" altLang="en-US" sz="4800" b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反思展望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2810" y="492760"/>
            <a:ext cx="274701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研究不足</a:t>
            </a:r>
          </a:p>
        </p:txBody>
      </p:sp>
      <p:sp>
        <p:nvSpPr>
          <p:cNvPr id="14" name="矩形 13"/>
          <p:cNvSpPr/>
          <p:nvPr/>
        </p:nvSpPr>
        <p:spPr>
          <a:xfrm>
            <a:off x="1008380" y="2120900"/>
            <a:ext cx="4972050" cy="375983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54445" y="2121218"/>
            <a:ext cx="4972050" cy="3759200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07670" y="3358198"/>
            <a:ext cx="1285240" cy="1285240"/>
            <a:chOff x="641" y="7324"/>
            <a:chExt cx="2024" cy="20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641" y="7324"/>
              <a:ext cx="2025" cy="2025"/>
            </a:xfrm>
            <a:prstGeom prst="ellipse">
              <a:avLst/>
            </a:prstGeom>
            <a:solidFill>
              <a:srgbClr val="023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 descr="3b32313534333536383be9a286e5afbce59ba2e9989f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6" y="7515"/>
              <a:ext cx="1440" cy="144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0616565" y="3358198"/>
            <a:ext cx="1285240" cy="1285240"/>
            <a:chOff x="16165" y="7324"/>
            <a:chExt cx="2024" cy="20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椭圆 19"/>
            <p:cNvSpPr/>
            <p:nvPr/>
          </p:nvSpPr>
          <p:spPr>
            <a:xfrm>
              <a:off x="16165" y="7324"/>
              <a:ext cx="2025" cy="202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 descr="3b32313534333532383be4ba92e88194e7bd91e4b88ae4bca0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458" y="7617"/>
              <a:ext cx="1440" cy="1440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7125335" y="2800985"/>
            <a:ext cx="367728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xxxxxxxxxxxxxxxxxxxx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948815" y="2800985"/>
            <a:ext cx="367728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xxxxxxxxxxxxxxxxxxxx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>
              <a:solidFill>
                <a:srgbClr val="0236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>
              <a:solidFill>
                <a:srgbClr val="02367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0590" y="492760"/>
            <a:ext cx="395351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进一步研究展望</a:t>
            </a:r>
          </a:p>
        </p:txBody>
      </p:sp>
      <p:sp>
        <p:nvSpPr>
          <p:cNvPr id="12" name="单圆角矩形 11"/>
          <p:cNvSpPr/>
          <p:nvPr/>
        </p:nvSpPr>
        <p:spPr>
          <a:xfrm>
            <a:off x="6215380" y="1651000"/>
            <a:ext cx="4367530" cy="2052320"/>
          </a:xfrm>
          <a:prstGeom prst="round1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单圆角矩形 4"/>
          <p:cNvSpPr/>
          <p:nvPr/>
        </p:nvSpPr>
        <p:spPr>
          <a:xfrm flipH="1">
            <a:off x="1598295" y="1651000"/>
            <a:ext cx="4367530" cy="205232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单圆角矩形 5"/>
          <p:cNvSpPr/>
          <p:nvPr/>
        </p:nvSpPr>
        <p:spPr>
          <a:xfrm flipH="1" flipV="1">
            <a:off x="1598295" y="3938270"/>
            <a:ext cx="4367530" cy="2052320"/>
          </a:xfrm>
          <a:prstGeom prst="round1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单圆角矩形 6"/>
          <p:cNvSpPr/>
          <p:nvPr/>
        </p:nvSpPr>
        <p:spPr>
          <a:xfrm flipV="1">
            <a:off x="6215380" y="3938270"/>
            <a:ext cx="4367530" cy="205232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3b32313630313133333be781b5e6849f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9270" y="2160588"/>
            <a:ext cx="914400" cy="914400"/>
          </a:xfrm>
          <a:prstGeom prst="rect">
            <a:avLst/>
          </a:prstGeom>
        </p:spPr>
      </p:pic>
      <p:pic>
        <p:nvPicPr>
          <p:cNvPr id="11" name="图片 10" descr="3b32313630313133353be79bb4e7babfe59bb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7150" y="4527233"/>
            <a:ext cx="914400" cy="914400"/>
          </a:xfrm>
          <a:prstGeom prst="rect">
            <a:avLst/>
          </a:prstGeom>
        </p:spPr>
      </p:pic>
      <p:pic>
        <p:nvPicPr>
          <p:cNvPr id="14" name="图片 13" descr="3b32313630313233333be7ad94e8bea9e697b6e997b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9270" y="4527233"/>
            <a:ext cx="914400" cy="914400"/>
          </a:xfrm>
          <a:prstGeom prst="rect">
            <a:avLst/>
          </a:prstGeom>
        </p:spPr>
      </p:pic>
      <p:pic>
        <p:nvPicPr>
          <p:cNvPr id="15" name="图片 14" descr="3b32313630313233353be7ad94e8bea9e6b58be8af8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150" y="2160588"/>
            <a:ext cx="914400" cy="914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783205" y="1879600"/>
            <a:ext cx="29044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xxxxxxxxxxxxxxxxxxxx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22515" y="4246245"/>
            <a:ext cx="29044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xxxxxxxxxxxxxxxxxxxx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22515" y="1879600"/>
            <a:ext cx="29044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xxxxxxxxxxxxxxxxxxxx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83205" y="4246245"/>
            <a:ext cx="29044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xxxxxxxxxxxxxxxxxxxx</a:t>
            </a:r>
          </a:p>
          <a:p>
            <a:pPr algn="just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79695" y="1315085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问题提出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79695" y="2298700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研究设计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79695" y="3282315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研究发现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79695" y="4265930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结论建议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79695" y="5249545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反思展望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06875" y="1315720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4206875" y="2299335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2" name="矩形 11"/>
          <p:cNvSpPr/>
          <p:nvPr/>
        </p:nvSpPr>
        <p:spPr>
          <a:xfrm>
            <a:off x="4206875" y="3282950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3" name="矩形 12"/>
          <p:cNvSpPr/>
          <p:nvPr/>
        </p:nvSpPr>
        <p:spPr>
          <a:xfrm>
            <a:off x="4206875" y="4266565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4" name="矩形 13"/>
          <p:cNvSpPr/>
          <p:nvPr/>
        </p:nvSpPr>
        <p:spPr>
          <a:xfrm>
            <a:off x="4206875" y="5250180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993140" y="691515"/>
            <a:ext cx="10713586" cy="5603240"/>
          </a:xfrm>
          <a:prstGeom prst="roundRect">
            <a:avLst/>
          </a:prstGeom>
          <a:solidFill>
            <a:srgbClr val="023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2080" y="2269490"/>
            <a:ext cx="2319020" cy="2319020"/>
            <a:chOff x="208" y="3574"/>
            <a:chExt cx="3652" cy="3652"/>
          </a:xfrm>
        </p:grpSpPr>
        <p:sp>
          <p:nvSpPr>
            <p:cNvPr id="10" name="椭圆 9"/>
            <p:cNvSpPr/>
            <p:nvPr/>
          </p:nvSpPr>
          <p:spPr>
            <a:xfrm>
              <a:off x="208" y="3574"/>
              <a:ext cx="3652" cy="3652"/>
            </a:xfrm>
            <a:prstGeom prst="ellipse">
              <a:avLst/>
            </a:prstGeom>
            <a:solidFill>
              <a:srgbClr val="02367B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 descr="365960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4" y="4267"/>
              <a:ext cx="1440" cy="144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418" y="5765"/>
              <a:ext cx="32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219552" y="1513205"/>
            <a:ext cx="771842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[1]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xxxxxxxxxxxxxxxxxxxxxxxxxxxxxxxxxxxxxxxxxxxxxxxxxxxxxxx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[2]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xxxxxxxxxxxxxxxxxxxxxxxxxxxxxxxxxxxxxxxxxxxxxxxxxxxxxxx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[3]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xxxxxxxxxxxxxxxxxxxxxxxxxxxxxxxxxxxxxxxxxxxxxxxxxxxxxxx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[4]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xxxxxxxxxxxxxxxxxxxxxxxxxxxxxxxxxxxxxxxxxxxxxxxxxxxxxxx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[5]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xxxxxxxxxxxxxxxxxxxxxxxxxxxxxxxxxxxxxxxxxxxxxxxxxxxxxxx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[6]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xxxxxxxxxxxxxxxxxxxxxxxxxxxxxxxxxxxxxxxxxxxxxxxxxxxxxxx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[7]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xxxxxxxxxxxxxxxxxxxxxxxxxxxxxxxxxxxxxxxxxxxxxxxxxxxxxxx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[8]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xxxxxxxxxxxxxxxxxxxxxxxxxxxxxxxxxxxxxxxxxxxxxxxxxxxxxxx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[9]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xxxxxxxxxxxxxxxxxxxxxxxxxxxxxxxxxxxxxxxxxxxxxxxxxxxxxxx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9997440" y="6137275"/>
            <a:ext cx="2194560" cy="39878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答辩人：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XXX </a:t>
            </a:r>
            <a:endParaRPr lang="zh-CN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0955" y="2287270"/>
            <a:ext cx="12253595" cy="2283460"/>
            <a:chOff x="-33" y="3602"/>
            <a:chExt cx="19297" cy="3596"/>
          </a:xfrm>
        </p:grpSpPr>
        <p:sp>
          <p:nvSpPr>
            <p:cNvPr id="13" name="矩形 12"/>
            <p:cNvSpPr/>
            <p:nvPr/>
          </p:nvSpPr>
          <p:spPr>
            <a:xfrm>
              <a:off x="0" y="3602"/>
              <a:ext cx="19200" cy="3596"/>
            </a:xfrm>
            <a:prstGeom prst="rect">
              <a:avLst/>
            </a:prstGeom>
            <a:solidFill>
              <a:srgbClr val="002060">
                <a:alpha val="81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</a:rPr>
                <a:t>THANKS</a:t>
              </a:r>
              <a:endParaRPr lang="en-US" altLang="zh-CN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endParaRPr>
            </a:p>
          </p:txBody>
        </p:sp>
        <p:pic>
          <p:nvPicPr>
            <p:cNvPr id="17" name="图片 16" descr="/private/var/folders/0s/161z0c4n0jndqbppwpvdyrsr0000gn/T/com.kingsoft.wpsoffice.mac/kaimatting/20230410220849/output_aiMatting_20230410220918.pngoutput_aiMatting_20230410220918"/>
            <p:cNvPicPr>
              <a:picLocks noChangeAspect="1"/>
            </p:cNvPicPr>
            <p:nvPr userDrawn="1"/>
          </p:nvPicPr>
          <p:blipFill>
            <a:blip r:embed="rId2"/>
            <a:srcRect r="48217"/>
            <a:stretch>
              <a:fillRect/>
            </a:stretch>
          </p:blipFill>
          <p:spPr>
            <a:xfrm>
              <a:off x="17376" y="3602"/>
              <a:ext cx="1888" cy="3596"/>
            </a:xfrm>
            <a:prstGeom prst="rect">
              <a:avLst/>
            </a:prstGeom>
          </p:spPr>
        </p:pic>
        <p:pic>
          <p:nvPicPr>
            <p:cNvPr id="19" name="图片 18" descr="/private/var/folders/0s/161z0c4n0jndqbppwpvdyrsr0000gn/T/com.kingsoft.wpsoffice.mac/kaimatting/20230410220849/output_aiMatting_20230410220918.pngoutput_aiMatting_20230410220918"/>
            <p:cNvPicPr>
              <a:picLocks noChangeAspect="1"/>
            </p:cNvPicPr>
            <p:nvPr userDrawn="1"/>
          </p:nvPicPr>
          <p:blipFill>
            <a:blip r:embed="rId2"/>
            <a:srcRect l="48190"/>
            <a:stretch>
              <a:fillRect/>
            </a:stretch>
          </p:blipFill>
          <p:spPr>
            <a:xfrm>
              <a:off x="-33" y="3602"/>
              <a:ext cx="1889" cy="359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6185" y="3137535"/>
            <a:ext cx="5998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 1. 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862330" y="1737995"/>
            <a:ext cx="10033000" cy="3964940"/>
          </a:xfrm>
          <a:prstGeom prst="rect">
            <a:avLst/>
          </a:prstGeom>
          <a:solidFill>
            <a:srgbClr val="02367B"/>
          </a:solidFill>
          <a:ln w="31750">
            <a:solidFill>
              <a:srgbClr val="0236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02995" y="479743"/>
            <a:ext cx="358203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厦门大学简介</a:t>
            </a:r>
          </a:p>
        </p:txBody>
      </p:sp>
      <p:pic>
        <p:nvPicPr>
          <p:cNvPr id="2" name="图片 1" descr="/private/var/folders/0s/161z0c4n0jndqbppwpvdyrsr0000gn/T/com.kingsoft.wpsoffice.mac/photoedit2/20230410224339/temp.pngtemp"/>
          <p:cNvPicPr>
            <a:picLocks noChangeAspect="1"/>
          </p:cNvPicPr>
          <p:nvPr/>
        </p:nvPicPr>
        <p:blipFill>
          <a:blip r:embed="rId2">
            <a:lum bright="-12000"/>
          </a:blip>
          <a:srcRect r="11832" b="27868"/>
          <a:stretch>
            <a:fillRect/>
          </a:stretch>
        </p:blipFill>
        <p:spPr>
          <a:xfrm flipH="1">
            <a:off x="8632190" y="1508760"/>
            <a:ext cx="3582035" cy="5348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7613" y="2520632"/>
            <a:ext cx="8396773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厦门大学（Xiamen University）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，简称厦大(XMU) ，由著名爱国华侨领袖陈嘉庚先生于1921年创办, 是中国近代教育史上第一所华侨创办的大学。学校秉持爱国华侨领袖陈嘉庚先生的立校志向，形成了“爱国、革命、自强、科学”的优良校风，打造了鲜明的办学特色，培养了大批优秀人才，为国家富强、人民幸福和中华文化海外传播作出了积极贡献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102995" y="-635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H="1">
            <a:off x="2076450" y="4045585"/>
            <a:ext cx="9629775" cy="193865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667385" y="1764665"/>
            <a:ext cx="9648190" cy="193865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9489" y="1958975"/>
            <a:ext cx="90709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厦门大学在哲学、经济学、法学、教育学、文学、历史学、理学、工学、医学、管理学、艺术学、交叉学科</a:t>
            </a:r>
            <a:r>
              <a:rPr lang="zh-CN" altLang="en-US" sz="1600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个学科门类中授予博士或硕士学位。目前，学校有</a:t>
            </a:r>
            <a:r>
              <a:rPr lang="zh-CN" altLang="en-US" sz="1600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37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个博士学位授权一级学科，</a:t>
            </a:r>
            <a:r>
              <a:rPr lang="zh-CN" altLang="en-US" sz="1600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46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个硕士学位授权一级学科，</a:t>
            </a:r>
            <a:r>
              <a:rPr lang="zh-CN" altLang="en-US" sz="1600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个二级交叉学科学位授权点，</a:t>
            </a:r>
            <a:r>
              <a:rPr lang="zh-CN" altLang="en-US" sz="1600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个博士专业学位授权类别，</a:t>
            </a:r>
            <a:r>
              <a:rPr lang="zh-CN" altLang="en-US" sz="1600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29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个硕士专业学位授权类别。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61540" y="4217670"/>
            <a:ext cx="9452609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2018年上半年，学校成为全国首批二十所学位授权自主审核单位之一。现有</a:t>
            </a:r>
            <a:r>
              <a:rPr lang="zh-CN" altLang="en-US" sz="1600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个一级学科国家重点学科（理论经济学、应用经济学、化学、海洋科学、工商管理）、</a:t>
            </a:r>
            <a:r>
              <a:rPr lang="zh-CN" altLang="en-US" sz="1600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个二级学科国家重点学科（国际法学、高等教育学、专门史、基础数学、凝聚态物理、动物学、水生生物学、细胞生物学、环境科学）。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2017年，化学、海洋科学、生物学、生态学、统计学5个学科入选国家公布的世界一流学科建设名单。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02994" y="492125"/>
            <a:ext cx="4858894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厦门大学优势学科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92785" y="4046220"/>
            <a:ext cx="1384300" cy="1938655"/>
            <a:chOff x="1091" y="6372"/>
            <a:chExt cx="2180" cy="3053"/>
          </a:xfrm>
        </p:grpSpPr>
        <p:sp>
          <p:nvSpPr>
            <p:cNvPr id="6" name="矩形 5"/>
            <p:cNvSpPr/>
            <p:nvPr/>
          </p:nvSpPr>
          <p:spPr>
            <a:xfrm flipH="1">
              <a:off x="1091" y="6372"/>
              <a:ext cx="2180" cy="3053"/>
            </a:xfrm>
            <a:prstGeom prst="rect">
              <a:avLst/>
            </a:prstGeom>
            <a:solidFill>
              <a:srgbClr val="02367B"/>
            </a:solidFill>
            <a:ln w="31750">
              <a:solidFill>
                <a:srgbClr val="02367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12" descr="3b32313630313136323be782b9e8b59e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9" y="7100"/>
              <a:ext cx="1144" cy="11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224" y="8469"/>
              <a:ext cx="19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优势学科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314940" y="1762760"/>
            <a:ext cx="1384300" cy="1938655"/>
            <a:chOff x="16244" y="2757"/>
            <a:chExt cx="2180" cy="3053"/>
          </a:xfrm>
        </p:grpSpPr>
        <p:sp>
          <p:nvSpPr>
            <p:cNvPr id="5" name="矩形 4"/>
            <p:cNvSpPr/>
            <p:nvPr/>
          </p:nvSpPr>
          <p:spPr>
            <a:xfrm flipH="1">
              <a:off x="16244" y="2757"/>
              <a:ext cx="2180" cy="3053"/>
            </a:xfrm>
            <a:prstGeom prst="rect">
              <a:avLst/>
            </a:prstGeom>
            <a:solidFill>
              <a:srgbClr val="02367B"/>
            </a:solidFill>
            <a:ln w="31750">
              <a:solidFill>
                <a:srgbClr val="02367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 descr="3b32313630313136353be993bee68ea5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62" y="3380"/>
              <a:ext cx="1144" cy="114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6377" y="4660"/>
              <a:ext cx="19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学科门类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3378" b="6698"/>
          <a:stretch>
            <a:fillRect/>
          </a:stretch>
        </p:blipFill>
        <p:spPr>
          <a:xfrm>
            <a:off x="862330" y="1612900"/>
            <a:ext cx="10669905" cy="4517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861695" y="492760"/>
            <a:ext cx="416369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厦门大学图书馆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14450" y="1976120"/>
            <a:ext cx="991552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厦门大学图书馆始建于</a:t>
            </a:r>
            <a:r>
              <a:rPr lang="zh-CN" altLang="en-US" sz="20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1921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年，著名图书馆学家裘开明、文学巨匠林语堂、历史学家郑天挺、人类学家冯汉骥、金融学家朱保训和数学奇才陈景润等都曾任职于此。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历经百年积累，截至2022年12月，馆藏总量达</a:t>
            </a:r>
            <a:r>
              <a:rPr lang="zh-CN" altLang="en-US" sz="20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1468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万册。其中，纸本馆藏</a:t>
            </a:r>
            <a:r>
              <a:rPr lang="zh-CN" altLang="en-US" sz="20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470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万册，电子馆藏</a:t>
            </a:r>
            <a:r>
              <a:rPr lang="zh-CN" altLang="en-US" sz="20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998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万册，数据库计</a:t>
            </a:r>
            <a:r>
              <a:rPr lang="zh-CN" altLang="en-US" sz="20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188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个。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纸本馆藏涵盖各个领域，哲学、语言学、历史学、政治学、法学、经济学、管理学等方面的文献尤其丰富，在东南亚和台湾研究的资料建设方面颇具优势。馆内还藏有大量古籍线装书、缩微平片等资源，是全国古籍重点保护单位。</a:t>
            </a:r>
          </a:p>
        </p:txBody>
      </p:sp>
      <p:sp>
        <p:nvSpPr>
          <p:cNvPr id="2" name="半闭框 1"/>
          <p:cNvSpPr/>
          <p:nvPr/>
        </p:nvSpPr>
        <p:spPr>
          <a:xfrm flipH="1" flipV="1">
            <a:off x="9561830" y="5321300"/>
            <a:ext cx="1970405" cy="822960"/>
          </a:xfrm>
          <a:prstGeom prst="halfFrame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2330" y="1612900"/>
            <a:ext cx="76835" cy="4517390"/>
          </a:xfrm>
          <a:prstGeom prst="rect">
            <a:avLst/>
          </a:prstGeom>
          <a:solidFill>
            <a:srgbClr val="023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6185" y="3137535"/>
            <a:ext cx="5998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 2. 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研究设计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673340" y="2306955"/>
            <a:ext cx="3978910" cy="30448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1695" y="492760"/>
            <a:ext cx="312293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2.1 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研究对象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44195" y="2307590"/>
          <a:ext cx="6912000" cy="304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charset="0"/>
                          <a:ea typeface="微软雅黑" charset="0"/>
                          <a:cs typeface="微软雅黑" charset="0"/>
                        </a:rPr>
                        <a:t>案例</a:t>
                      </a:r>
                      <a:r>
                        <a:rPr lang="en-US" altLang="zh-CN">
                          <a:latin typeface="微软雅黑" charset="0"/>
                          <a:ea typeface="微软雅黑" charset="0"/>
                          <a:cs typeface="微软雅黑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charset="0"/>
                          <a:ea typeface="微软雅黑" charset="0"/>
                        </a:rPr>
                        <a:t>案例</a:t>
                      </a:r>
                      <a:r>
                        <a:rPr lang="en-US" altLang="zh-CN">
                          <a:latin typeface="微软雅黑" charset="0"/>
                          <a:ea typeface="微软雅黑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charset="0"/>
                          <a:ea typeface="微软雅黑" charset="0"/>
                        </a:rPr>
                        <a:t>案例</a:t>
                      </a:r>
                      <a:r>
                        <a:rPr lang="en-US" altLang="zh-CN">
                          <a:latin typeface="微软雅黑" charset="0"/>
                          <a:ea typeface="微软雅黑" charset="0"/>
                        </a:rPr>
                        <a:t>3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charset="0"/>
                          <a:ea typeface="微软雅黑" charset="0"/>
                        </a:rPr>
                        <a:t>案例</a:t>
                      </a:r>
                      <a:r>
                        <a:rPr lang="en-US" altLang="zh-CN">
                          <a:latin typeface="微软雅黑" charset="0"/>
                          <a:ea typeface="微软雅黑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charset="0"/>
                          <a:ea typeface="微软雅黑" charset="0"/>
                        </a:rPr>
                        <a:t>案例</a:t>
                      </a:r>
                      <a:r>
                        <a:rPr lang="en-US" altLang="zh-CN">
                          <a:latin typeface="微软雅黑" charset="0"/>
                          <a:ea typeface="微软雅黑" charset="0"/>
                        </a:rPr>
                        <a:t>5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属性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A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属性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B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属性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C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属性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D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属性</a:t>
                      </a:r>
                      <a:r>
                        <a:rPr lang="en-US" altLang="zh-CN" b="1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E</a:t>
                      </a:r>
                    </a:p>
                  </a:txBody>
                  <a:tcPr anchor="ctr">
                    <a:solidFill>
                      <a:srgbClr val="0236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638425" y="1829435"/>
            <a:ext cx="2723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表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1 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研究对象基本情况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4195" y="5574030"/>
            <a:ext cx="6911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注：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XXXXXXXXXXXXXXXXXXXXXXXXXXXXX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。</a:t>
            </a:r>
          </a:p>
        </p:txBody>
      </p:sp>
      <p:pic>
        <p:nvPicPr>
          <p:cNvPr id="6" name="图片 5" descr="【】22"/>
          <p:cNvPicPr>
            <a:picLocks noChangeAspect="1"/>
          </p:cNvPicPr>
          <p:nvPr/>
        </p:nvPicPr>
        <p:blipFill>
          <a:blip r:embed="rId3"/>
          <a:srcRect l="4257"/>
          <a:stretch>
            <a:fillRect/>
          </a:stretch>
        </p:blipFill>
        <p:spPr>
          <a:xfrm>
            <a:off x="7922895" y="2617470"/>
            <a:ext cx="3479800" cy="2423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61695" y="492760"/>
            <a:ext cx="3122930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2.2  </a:t>
            </a:r>
            <a:r>
              <a:rPr lang="zh-CN" altLang="en-US" sz="3200" b="1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56335" y="1680845"/>
            <a:ext cx="2726690" cy="4428490"/>
            <a:chOff x="2301" y="2644"/>
            <a:chExt cx="4294" cy="6974"/>
          </a:xfrm>
        </p:grpSpPr>
        <p:sp>
          <p:nvSpPr>
            <p:cNvPr id="15" name="圆角矩形 14"/>
            <p:cNvSpPr/>
            <p:nvPr/>
          </p:nvSpPr>
          <p:spPr>
            <a:xfrm>
              <a:off x="2301" y="2644"/>
              <a:ext cx="4295" cy="69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376" y="3135"/>
              <a:ext cx="2145" cy="2145"/>
            </a:xfrm>
            <a:prstGeom prst="ellipse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32655" y="1680845"/>
            <a:ext cx="2726690" cy="4428490"/>
            <a:chOff x="2301" y="2644"/>
            <a:chExt cx="4294" cy="6974"/>
          </a:xfrm>
        </p:grpSpPr>
        <p:sp>
          <p:nvSpPr>
            <p:cNvPr id="7" name="圆角矩形 6"/>
            <p:cNvSpPr/>
            <p:nvPr/>
          </p:nvSpPr>
          <p:spPr>
            <a:xfrm>
              <a:off x="2301" y="2644"/>
              <a:ext cx="4295" cy="6975"/>
            </a:xfrm>
            <a:prstGeom prst="roundRect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376" y="3135"/>
              <a:ext cx="2145" cy="21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415020" y="1680845"/>
            <a:ext cx="2726690" cy="4428490"/>
            <a:chOff x="2301" y="2644"/>
            <a:chExt cx="4294" cy="6974"/>
          </a:xfrm>
        </p:grpSpPr>
        <p:sp>
          <p:nvSpPr>
            <p:cNvPr id="10" name="圆角矩形 9"/>
            <p:cNvSpPr/>
            <p:nvPr/>
          </p:nvSpPr>
          <p:spPr>
            <a:xfrm>
              <a:off x="2301" y="2644"/>
              <a:ext cx="4295" cy="69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indent="0" algn="ctr">
                <a:buFont typeface="Arial" panose="020B0604020202020204" pitchFamily="34" charset="0"/>
                <a:buNone/>
              </a:pP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376" y="3135"/>
              <a:ext cx="2145" cy="2145"/>
            </a:xfrm>
            <a:prstGeom prst="ellipse">
              <a:avLst/>
            </a:prstGeom>
            <a:solidFill>
              <a:srgbClr val="023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 descr="3b32313630313138383be8aebae782b9e58897e4b8b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2480" y="2185035"/>
            <a:ext cx="914400" cy="914400"/>
          </a:xfrm>
          <a:prstGeom prst="rect">
            <a:avLst/>
          </a:prstGeom>
        </p:spPr>
      </p:pic>
      <p:pic>
        <p:nvPicPr>
          <p:cNvPr id="13" name="图片 12" descr="3b32313630313138363be7a094e7a9b6e4babae5919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185035"/>
            <a:ext cx="914400" cy="914400"/>
          </a:xfrm>
          <a:prstGeom prst="rect">
            <a:avLst/>
          </a:prstGeom>
        </p:spPr>
      </p:pic>
      <p:pic>
        <p:nvPicPr>
          <p:cNvPr id="18" name="图片 17" descr="3b32313630313138333be69687e78caee4b88ae4bca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165" y="2185035"/>
            <a:ext cx="914400" cy="9144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895475" y="3689985"/>
            <a:ext cx="1248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微软雅黑" charset="0"/>
                <a:ea typeface="微软雅黑" charset="0"/>
              </a:rPr>
              <a:t>文献调查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71795" y="3689985"/>
            <a:ext cx="1248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深度访谈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154160" y="3689985"/>
            <a:ext cx="1248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latin typeface="微软雅黑" charset="0"/>
                <a:ea typeface="微软雅黑" charset="0"/>
              </a:rPr>
              <a:t>开放问卷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696085" y="4201795"/>
            <a:ext cx="16471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xxxxxxxxxxxxxxxxxxxxxxxxxxxxxxxxx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954770" y="4201795"/>
            <a:ext cx="16471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xxxxxxxxxxxxxxxxxxxxxxxxxxxxxxxxx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272405" y="4201795"/>
            <a:ext cx="16471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xxxxxxxxxxxxxxxxxxxxxxxxxxxxxxxxx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a9130b4-753f-441e-ae0e-9c6e02e65836}"/>
  <p:tag name="TABLE_ENDDRAG_ORIGIN_RECT" val="672*239"/>
  <p:tag name="TABLE_ENDDRAG_RECT" val="144*195*672*2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671</Words>
  <Application>Microsoft Office PowerPoint</Application>
  <PresentationFormat>宽屏</PresentationFormat>
  <Paragraphs>118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黑体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elite800</dc:creator>
  <cp:lastModifiedBy>Administrator</cp:lastModifiedBy>
  <cp:revision>111</cp:revision>
  <dcterms:created xsi:type="dcterms:W3CDTF">2023-04-13T11:51:00Z</dcterms:created>
  <dcterms:modified xsi:type="dcterms:W3CDTF">2023-05-11T08:37:33Z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2052-5.2.1.7798</vt:lpwstr>
  </property>
  <property fmtid="{D5CDD505-2E9C-101B-9397-08002B2CF9AE}" pid="3" name="ICV">
    <vt:lpwstr>3FCB420FD0697E2358183464B245EBDD_41</vt:lpwstr>
  </property>
</Properties>
</file>